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F377-D884-4848-9CC7-03861251B1CE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5710-BC61-4F9C-A47D-22CBE953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d.org.r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ukskola.edu.rs/index.php?section=13&amp;category=&amp;page=2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5"/>
            <a:ext cx="7858180" cy="30003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sr-Cyrl-RS" sz="2800" b="1" dirty="0" smtClean="0">
                <a:solidFill>
                  <a:srgbClr val="002060"/>
                </a:solidFill>
              </a:rPr>
              <a:t/>
            </a:r>
            <a:br>
              <a:rPr lang="sr-Cyrl-RS" sz="2800" b="1" dirty="0" smtClean="0">
                <a:solidFill>
                  <a:srgbClr val="002060"/>
                </a:solidFill>
              </a:rPr>
            </a:br>
            <a:r>
              <a:rPr lang="sr-Cyrl-RS" sz="28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sr-Cyrl-RS" sz="2800" b="1" dirty="0">
                <a:solidFill>
                  <a:srgbClr val="002060"/>
                </a:solidFill>
                <a:latin typeface="+mn-lt"/>
              </a:rPr>
            </a:br>
            <a:r>
              <a:rPr lang="sr-Cyrl-RS" sz="2800" b="1" dirty="0" smtClean="0">
                <a:solidFill>
                  <a:srgbClr val="002060"/>
                </a:solidFill>
                <a:latin typeface="+mn-lt"/>
              </a:rPr>
              <a:t>Правилник о информисању ученика </a:t>
            </a:r>
            <a:br>
              <a:rPr lang="sr-Cyrl-RS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sr-Cyrl-RS" sz="2800" b="1" dirty="0">
                <a:solidFill>
                  <a:srgbClr val="002060"/>
                </a:solidFill>
              </a:rPr>
              <a:t> Правилник и учешћу ученика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sr-Cyrl-RS" sz="2800" b="1" dirty="0" smtClean="0">
                <a:solidFill>
                  <a:srgbClr val="002060"/>
                </a:solidFill>
              </a:rPr>
              <a:t>у доношењу </a:t>
            </a:r>
            <a:r>
              <a:rPr lang="sr-Cyrl-RS" sz="2800" b="1" dirty="0">
                <a:solidFill>
                  <a:srgbClr val="002060"/>
                </a:solidFill>
              </a:rPr>
              <a:t>одлука </a:t>
            </a:r>
            <a:r>
              <a:rPr lang="sr-Cyrl-RS" sz="2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sr-Cyrl-RS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sr-Cyrl-RS" sz="2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sr-Cyrl-RS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sr-Cyrl-RS" sz="2800" b="1" dirty="0" smtClean="0">
                <a:solidFill>
                  <a:srgbClr val="002060"/>
                </a:solidFill>
                <a:latin typeface="+mn-lt"/>
              </a:rPr>
              <a:t> </a:t>
            </a:r>
            <a:br>
              <a:rPr lang="sr-Cyrl-RS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2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sr-Cyrl-RS" sz="2800" b="1" dirty="0" smtClean="0">
                <a:solidFill>
                  <a:srgbClr val="002060"/>
                </a:solidFill>
              </a:rPr>
              <a:t>Водич за одељењске старешине и вршњачке </a:t>
            </a:r>
            <a:r>
              <a:rPr lang="sr-Cyrl-RS" sz="2800" b="1" dirty="0" smtClean="0">
                <a:solidFill>
                  <a:srgbClr val="002060"/>
                </a:solidFill>
              </a:rPr>
              <a:t>едукторе</a:t>
            </a:r>
            <a:br>
              <a:rPr lang="sr-Cyrl-RS" sz="2800" b="1" dirty="0" smtClean="0">
                <a:solidFill>
                  <a:srgbClr val="002060"/>
                </a:solidFill>
              </a:rPr>
            </a:br>
            <a:r>
              <a:rPr lang="sr-Cyrl-RS" sz="2800" b="1" dirty="0" smtClean="0">
                <a:solidFill>
                  <a:srgbClr val="002060"/>
                </a:solidFill>
              </a:rPr>
              <a:t>презентацију припремила:Јелена Здравковић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4071942"/>
            <a:ext cx="6429420" cy="357190"/>
          </a:xfrm>
        </p:spPr>
        <p:txBody>
          <a:bodyPr>
            <a:normAutofit fontScale="62500" lnSpcReduction="20000"/>
          </a:bodyPr>
          <a:lstStyle/>
          <a:p>
            <a:r>
              <a:rPr lang="sr-Cyrl-CS" dirty="0" smtClean="0">
                <a:solidFill>
                  <a:srgbClr val="002060"/>
                </a:solidFill>
              </a:rPr>
              <a:t>О</a:t>
            </a:r>
            <a:r>
              <a:rPr lang="sr-Cyrl-RS" dirty="0" smtClean="0">
                <a:solidFill>
                  <a:srgbClr val="002060"/>
                </a:solidFill>
              </a:rPr>
              <a:t>Ш”Вук </a:t>
            </a:r>
            <a:r>
              <a:rPr lang="sr-Cyrl-RS" dirty="0" smtClean="0">
                <a:solidFill>
                  <a:srgbClr val="002060"/>
                </a:solidFill>
              </a:rPr>
              <a:t>Караџић”Врање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cropped-opd-logo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6" y="5143512"/>
            <a:ext cx="1417750" cy="1357322"/>
          </a:xfrm>
          <a:prstGeom prst="rect">
            <a:avLst/>
          </a:prstGeom>
        </p:spPr>
      </p:pic>
      <p:pic>
        <p:nvPicPr>
          <p:cNvPr id="5" name="Picture 4" descr="Logo_PC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5357826"/>
            <a:ext cx="2715023" cy="905007"/>
          </a:xfrm>
          <a:prstGeom prst="rect">
            <a:avLst/>
          </a:prstGeom>
        </p:spPr>
      </p:pic>
      <p:pic>
        <p:nvPicPr>
          <p:cNvPr id="6" name="Picture 5" descr="nex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5357826"/>
            <a:ext cx="2143125" cy="819150"/>
          </a:xfrm>
          <a:prstGeom prst="rect">
            <a:avLst/>
          </a:prstGeom>
        </p:spPr>
      </p:pic>
      <p:pic>
        <p:nvPicPr>
          <p:cNvPr id="7" name="Picture 6" descr="ucp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12" y="5286388"/>
            <a:ext cx="1680577" cy="1038223"/>
          </a:xfrm>
          <a:prstGeom prst="rect">
            <a:avLst/>
          </a:prstGeom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 descr="vuk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710" y="5357826"/>
            <a:ext cx="785818" cy="842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СЦЕНАРИЈА ЗА РАДИОНИЦЕ: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1.Информисање ученика </a:t>
            </a:r>
          </a:p>
          <a:p>
            <a:pPr marL="514350" indent="-514350">
              <a:buNone/>
            </a:pPr>
            <a:r>
              <a:rPr lang="ru-RU" dirty="0" smtClean="0"/>
              <a:t>2. Партиципација ученика </a:t>
            </a:r>
          </a:p>
          <a:p>
            <a:pPr marL="514350" indent="-514350">
              <a:buNone/>
            </a:pPr>
            <a:r>
              <a:rPr lang="ru-RU" dirty="0" smtClean="0"/>
              <a:t>3. Учешће ученика у доношењу одељењских правила</a:t>
            </a:r>
          </a:p>
          <a:p>
            <a:pPr marL="514350" indent="-514350">
              <a:buNone/>
            </a:pPr>
            <a:r>
              <a:rPr lang="ru-RU" dirty="0" smtClean="0"/>
              <a:t>4. Избор ученика за такмичења и приредбе </a:t>
            </a:r>
          </a:p>
          <a:p>
            <a:pPr marL="514350" indent="-514350">
              <a:buNone/>
            </a:pPr>
            <a:r>
              <a:rPr lang="ru-RU" dirty="0" smtClean="0"/>
              <a:t>5. Учешће ученика у одабиру начина рада на часу</a:t>
            </a:r>
          </a:p>
          <a:p>
            <a:pPr marL="514350" indent="-514350">
              <a:buNone/>
            </a:pPr>
            <a:r>
              <a:rPr lang="ru-RU" dirty="0" smtClean="0"/>
              <a:t> 6. Учешће ученика у дефинисању мера безбедности у одељењу </a:t>
            </a:r>
          </a:p>
          <a:p>
            <a:pPr marL="514350" indent="-514350">
              <a:buNone/>
            </a:pPr>
            <a:r>
              <a:rPr lang="ru-RU" dirty="0" smtClean="0"/>
              <a:t>7. Учешће вршњака у заштити ученика од насиља, злостављања и занемаривања</a:t>
            </a:r>
          </a:p>
          <a:p>
            <a:pPr marL="514350" indent="-514350">
              <a:buNone/>
            </a:pPr>
            <a:r>
              <a:rPr lang="ru-RU" dirty="0" smtClean="0"/>
              <a:t> 8. Вршњачка подршка у заштити од Сајбер насиља</a:t>
            </a:r>
          </a:p>
          <a:p>
            <a:pPr marL="514350" indent="-514350">
              <a:buNone/>
            </a:pPr>
            <a:r>
              <a:rPr lang="ru-RU" dirty="0" smtClean="0"/>
              <a:t> 9. Учешће ученика у избору дестинације за рекреативну наставу</a:t>
            </a:r>
          </a:p>
          <a:p>
            <a:pPr marL="514350" indent="-514350">
              <a:buNone/>
            </a:pPr>
            <a:r>
              <a:rPr lang="ru-RU" dirty="0" smtClean="0"/>
              <a:t>10.Учешће ученика у избору екскурзија</a:t>
            </a:r>
          </a:p>
          <a:p>
            <a:pPr marL="514350" indent="-514350">
              <a:buNone/>
            </a:pPr>
            <a:r>
              <a:rPr lang="ru-RU" dirty="0" smtClean="0"/>
              <a:t> 11.Ученици учествују у евалуацији часа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Где наћи Водич: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На сајту Образовање за права детета </a:t>
            </a:r>
            <a:r>
              <a:rPr lang="en-US" dirty="0" smtClean="0">
                <a:hlinkClick r:id="rId2"/>
              </a:rPr>
              <a:t>www.opd.org.rs</a:t>
            </a:r>
            <a:endParaRPr lang="sr-Cyrl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115328" cy="56975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6600" dirty="0" smtClean="0">
                <a:solidFill>
                  <a:srgbClr val="002060"/>
                </a:solidFill>
              </a:rPr>
              <a:t>Хвала </a:t>
            </a:r>
          </a:p>
          <a:p>
            <a:pPr>
              <a:buNone/>
            </a:pPr>
            <a:r>
              <a:rPr lang="sr-Cyrl-RS" sz="6600" dirty="0">
                <a:solidFill>
                  <a:srgbClr val="002060"/>
                </a:solidFill>
              </a:rPr>
              <a:t> </a:t>
            </a:r>
            <a:r>
              <a:rPr lang="sr-Cyrl-RS" sz="6600" dirty="0" smtClean="0">
                <a:solidFill>
                  <a:srgbClr val="002060"/>
                </a:solidFill>
              </a:rPr>
              <a:t>         на</a:t>
            </a:r>
          </a:p>
          <a:p>
            <a:pPr>
              <a:buNone/>
            </a:pPr>
            <a:r>
              <a:rPr lang="sr-Cyrl-RS" sz="6600" dirty="0">
                <a:solidFill>
                  <a:srgbClr val="002060"/>
                </a:solidFill>
              </a:rPr>
              <a:t> </a:t>
            </a:r>
            <a:r>
              <a:rPr lang="sr-Cyrl-RS" sz="6600" dirty="0" smtClean="0">
                <a:solidFill>
                  <a:srgbClr val="002060"/>
                </a:solidFill>
              </a:rPr>
              <a:t>             пажњи!</a:t>
            </a:r>
            <a:endParaRPr lang="en-US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rgbClr val="002060"/>
                </a:solidFill>
              </a:rPr>
              <a:t/>
            </a:r>
            <a:br>
              <a:rPr lang="sr-Cyrl-RS" sz="2400" b="1" dirty="0" smtClean="0">
                <a:solidFill>
                  <a:srgbClr val="002060"/>
                </a:solidFill>
              </a:rPr>
            </a:br>
            <a:r>
              <a:rPr lang="en-US" sz="2400" b="1" dirty="0" err="1" smtClean="0">
                <a:solidFill>
                  <a:srgbClr val="002060"/>
                </a:solidFill>
              </a:rPr>
              <a:t>Правилник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>
                <a:solidFill>
                  <a:srgbClr val="002060"/>
                </a:solidFill>
              </a:rPr>
              <a:t>о  </a:t>
            </a:r>
            <a:r>
              <a:rPr lang="en-US" sz="2400" b="1" dirty="0" err="1">
                <a:solidFill>
                  <a:srgbClr val="002060"/>
                </a:solidFill>
              </a:rPr>
              <a:t>информисању</a:t>
            </a:r>
            <a:r>
              <a:rPr lang="en-US" sz="2400" b="1" dirty="0">
                <a:solidFill>
                  <a:srgbClr val="002060"/>
                </a:solidFill>
              </a:rPr>
              <a:t>  </a:t>
            </a:r>
            <a:r>
              <a:rPr lang="en-US" sz="2400" b="1" dirty="0" err="1">
                <a:solidFill>
                  <a:srgbClr val="002060"/>
                </a:solidFill>
              </a:rPr>
              <a:t>ученика</a:t>
            </a:r>
            <a:r>
              <a:rPr lang="en-US" sz="2400" b="1" dirty="0">
                <a:solidFill>
                  <a:srgbClr val="002060"/>
                </a:solidFill>
              </a:rPr>
              <a:t> у 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b="1" dirty="0" err="1">
                <a:solidFill>
                  <a:srgbClr val="002060"/>
                </a:solidFill>
              </a:rPr>
              <a:t>ОШ“Вук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Караџић</a:t>
            </a:r>
            <a:r>
              <a:rPr lang="en-US" sz="2400" b="1" dirty="0">
                <a:solidFill>
                  <a:srgbClr val="002060"/>
                </a:solidFill>
              </a:rPr>
              <a:t>“ </a:t>
            </a:r>
            <a:r>
              <a:rPr lang="en-US" sz="2400" b="1" dirty="0" err="1">
                <a:solidFill>
                  <a:srgbClr val="002060"/>
                </a:solidFill>
              </a:rPr>
              <a:t>Врање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800" b="1" u="sng" dirty="0" err="1">
                <a:solidFill>
                  <a:schemeClr val="tx2">
                    <a:lumMod val="50000"/>
                  </a:schemeClr>
                </a:solidFill>
              </a:rPr>
              <a:t>Предмет</a:t>
            </a:r>
            <a:r>
              <a:rPr lang="en-US" sz="2800" b="1" u="sng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tx2">
                    <a:lumMod val="50000"/>
                  </a:schemeClr>
                </a:solidFill>
              </a:rPr>
              <a:t>правилника</a:t>
            </a:r>
            <a:r>
              <a:rPr lang="sr-Cyrl-R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sr-Cyrl-RS" sz="2600" dirty="0" smtClean="0"/>
              <a:t>     -</a:t>
            </a:r>
            <a:r>
              <a:rPr lang="sr-Cyrl-RS" sz="2600" dirty="0" smtClean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en-US" sz="2600" dirty="0" err="1" smtClean="0">
                <a:solidFill>
                  <a:schemeClr val="tx2">
                    <a:lumMod val="50000"/>
                  </a:schemeClr>
                </a:solidFill>
              </a:rPr>
              <a:t>равилником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се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ближе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уређује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начин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информисања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ученика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школи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односно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начин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испуњавања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обавеза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запослених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школи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органа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управљања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ученика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ученичких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тела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поступцима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благовременог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пуног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информисања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ученика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родитеља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запослених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о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правима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обавезама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ученика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питањима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од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значаја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за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њихово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школовање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складу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са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законом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подзаконским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актима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општим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актима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</a:rPr>
              <a:t>школе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Cyrl-RS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r-Cyrl-CS" sz="1700" dirty="0"/>
              <a:t>На основу Члана 119. став 1 тачка 1) а у складу са чл.</a:t>
            </a:r>
            <a:r>
              <a:rPr lang="en-US" sz="1700" dirty="0"/>
              <a:t>79 .</a:t>
            </a:r>
            <a:r>
              <a:rPr lang="en-US" sz="1700" dirty="0" err="1"/>
              <a:t>став</a:t>
            </a:r>
            <a:r>
              <a:rPr lang="en-US" sz="1700" dirty="0"/>
              <a:t> 2.тачка 6).</a:t>
            </a:r>
            <a:r>
              <a:rPr lang="sr-Cyrl-CS" sz="1700" dirty="0"/>
              <a:t> и 88 Закона о основама система образовања и </a:t>
            </a:r>
            <a:r>
              <a:rPr lang="sr-Cyrl-CS" sz="1700" i="1" dirty="0"/>
              <a:t>васпитања „Службени гласник РС“ број 88/2017, 27/2018-др.закон и 10/2019), </a:t>
            </a:r>
            <a:r>
              <a:rPr lang="sr-Cyrl-CS" sz="1700" dirty="0"/>
              <a:t>Школски одбор ОШ „Вук Караџић“ у Врању </a:t>
            </a:r>
            <a:r>
              <a:rPr lang="sr-Cyrl-CS" sz="1700" dirty="0" smtClean="0"/>
              <a:t>доноси првилник на </a:t>
            </a:r>
            <a:r>
              <a:rPr lang="sr-Cyrl-CS" sz="1700" dirty="0"/>
              <a:t>седници одржаној 23. маја 2019. године .</a:t>
            </a:r>
            <a:endParaRPr lang="en-US" sz="1700" dirty="0"/>
          </a:p>
          <a:p>
            <a:pPr lvl="0"/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У</a:t>
            </a:r>
            <a:r>
              <a:rPr lang="sr-Cyrl-RS" dirty="0" smtClean="0"/>
              <a:t>читељи и одељењске старешине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Одељенске</a:t>
            </a:r>
            <a:r>
              <a:rPr lang="en-US" dirty="0"/>
              <a:t> </a:t>
            </a:r>
            <a:r>
              <a:rPr lang="en-US" dirty="0" err="1"/>
              <a:t>старешине</a:t>
            </a:r>
            <a:r>
              <a:rPr lang="en-US" dirty="0"/>
              <a:t> и </a:t>
            </a:r>
            <a:r>
              <a:rPr lang="en-US" dirty="0" err="1"/>
              <a:t>наставници</a:t>
            </a:r>
            <a:r>
              <a:rPr lang="en-US" dirty="0"/>
              <a:t> </a:t>
            </a:r>
            <a:r>
              <a:rPr lang="en-US" dirty="0" err="1"/>
              <a:t>разредне</a:t>
            </a:r>
            <a:r>
              <a:rPr lang="en-US" dirty="0"/>
              <a:t> </a:t>
            </a:r>
            <a:r>
              <a:rPr lang="en-US" dirty="0" err="1"/>
              <a:t>наставе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првом</a:t>
            </a:r>
            <a:r>
              <a:rPr lang="en-US" dirty="0"/>
              <a:t> </a:t>
            </a:r>
            <a:r>
              <a:rPr lang="en-US" dirty="0" err="1"/>
              <a:t>родитељском</a:t>
            </a:r>
            <a:r>
              <a:rPr lang="en-US" dirty="0"/>
              <a:t> </a:t>
            </a:r>
            <a:r>
              <a:rPr lang="en-US" dirty="0" err="1"/>
              <a:t>састанку</a:t>
            </a:r>
            <a:r>
              <a:rPr lang="en-US" dirty="0"/>
              <a:t> </a:t>
            </a:r>
            <a:r>
              <a:rPr lang="en-US" dirty="0" err="1"/>
              <a:t>упознају</a:t>
            </a:r>
            <a:r>
              <a:rPr lang="en-US" dirty="0"/>
              <a:t> </a:t>
            </a:r>
            <a:r>
              <a:rPr lang="en-US" dirty="0" err="1"/>
              <a:t>родитеље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садржином</a:t>
            </a:r>
            <a:r>
              <a:rPr lang="en-US" dirty="0"/>
              <a:t> </a:t>
            </a:r>
            <a:r>
              <a:rPr lang="en-US" dirty="0" err="1"/>
              <a:t>опште</a:t>
            </a:r>
            <a:r>
              <a:rPr lang="en-US" dirty="0"/>
              <a:t> </a:t>
            </a:r>
            <a:r>
              <a:rPr lang="en-US" dirty="0" err="1"/>
              <a:t>информације</a:t>
            </a:r>
            <a:r>
              <a:rPr lang="en-US" dirty="0"/>
              <a:t> и </a:t>
            </a:r>
            <a:r>
              <a:rPr lang="en-US" dirty="0" err="1"/>
              <a:t>информишу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у </a:t>
            </a:r>
            <a:r>
              <a:rPr lang="en-US" dirty="0" err="1"/>
              <a:t>целости</a:t>
            </a:r>
            <a:r>
              <a:rPr lang="en-US" dirty="0"/>
              <a:t> </a:t>
            </a:r>
            <a:r>
              <a:rPr lang="en-US" dirty="0" err="1"/>
              <a:t>доступна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сајту</a:t>
            </a:r>
            <a:r>
              <a:rPr lang="en-US" dirty="0"/>
              <a:t> </a:t>
            </a:r>
            <a:r>
              <a:rPr lang="en-US" dirty="0" err="1"/>
              <a:t>школе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err="1"/>
              <a:t>Одељенски</a:t>
            </a:r>
            <a:r>
              <a:rPr lang="en-US" dirty="0"/>
              <a:t> </a:t>
            </a:r>
            <a:r>
              <a:rPr lang="en-US" dirty="0" err="1"/>
              <a:t>старешина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дужан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уврсти</a:t>
            </a:r>
            <a:r>
              <a:rPr lang="en-US" dirty="0"/>
              <a:t> у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рада</a:t>
            </a:r>
            <a:r>
              <a:rPr lang="en-US" dirty="0"/>
              <a:t> </a:t>
            </a:r>
            <a:r>
              <a:rPr lang="en-US" dirty="0" smtClean="0"/>
              <a:t>о</a:t>
            </a:r>
            <a:r>
              <a:rPr lang="sr-Cyrl-RS" dirty="0" smtClean="0"/>
              <a:t>де</a:t>
            </a:r>
            <a:r>
              <a:rPr lang="en-US" dirty="0" err="1" smtClean="0"/>
              <a:t>љењског</a:t>
            </a:r>
            <a:r>
              <a:rPr lang="en-US" dirty="0" smtClean="0"/>
              <a:t> </a:t>
            </a:r>
            <a:r>
              <a:rPr lang="en-US" dirty="0" err="1"/>
              <a:t>старешине</a:t>
            </a:r>
            <a:r>
              <a:rPr lang="en-US" dirty="0"/>
              <a:t> и </a:t>
            </a:r>
            <a:r>
              <a:rPr lang="en-US" dirty="0" err="1"/>
              <a:t>јединице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обрађује</a:t>
            </a:r>
            <a:r>
              <a:rPr lang="en-US" dirty="0"/>
              <a:t> </a:t>
            </a:r>
            <a:r>
              <a:rPr lang="en-US" dirty="0" err="1"/>
              <a:t>право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smtClean="0"/>
              <a:t>и</a:t>
            </a:r>
            <a:r>
              <a:rPr lang="sr-Cyrl-RS" dirty="0" smtClean="0"/>
              <a:t>нф</a:t>
            </a:r>
            <a:r>
              <a:rPr lang="en-US" dirty="0" err="1" smtClean="0"/>
              <a:t>ормисање</a:t>
            </a:r>
            <a:r>
              <a:rPr lang="en-US" dirty="0" smtClean="0"/>
              <a:t>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поступци</a:t>
            </a:r>
            <a:r>
              <a:rPr lang="en-US" dirty="0"/>
              <a:t> </a:t>
            </a:r>
            <a:r>
              <a:rPr lang="en-US" dirty="0" err="1"/>
              <a:t>информисања</a:t>
            </a:r>
            <a:r>
              <a:rPr lang="en-US" dirty="0"/>
              <a:t> </a:t>
            </a:r>
            <a:r>
              <a:rPr lang="en-US" dirty="0" err="1"/>
              <a:t>предвиђени</a:t>
            </a:r>
            <a:r>
              <a:rPr lang="en-US" dirty="0"/>
              <a:t> </a:t>
            </a:r>
            <a:r>
              <a:rPr lang="en-US" dirty="0" err="1"/>
              <a:t>овим</a:t>
            </a:r>
            <a:r>
              <a:rPr lang="en-US" dirty="0"/>
              <a:t> </a:t>
            </a:r>
            <a:r>
              <a:rPr lang="en-US" dirty="0" err="1" smtClean="0"/>
              <a:t>Правилником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3100" b="1" dirty="0" smtClean="0">
                <a:solidFill>
                  <a:srgbClr val="002060"/>
                </a:solidFill>
              </a:rPr>
              <a:t/>
            </a:r>
            <a:br>
              <a:rPr lang="sr-Cyrl-RS" sz="3100" b="1" dirty="0" smtClean="0">
                <a:solidFill>
                  <a:srgbClr val="002060"/>
                </a:solidFill>
              </a:rPr>
            </a:br>
            <a:r>
              <a:rPr lang="sr-Cyrl-RS" sz="3100" b="1" dirty="0" smtClean="0">
                <a:solidFill>
                  <a:srgbClr val="002060"/>
                </a:solidFill>
              </a:rPr>
              <a:t>Правилник и учешћу ученика у доношењу одлука</a:t>
            </a:r>
            <a:br>
              <a:rPr lang="sr-Cyrl-RS" sz="3100" b="1" dirty="0" smtClean="0">
                <a:solidFill>
                  <a:srgbClr val="002060"/>
                </a:solidFill>
              </a:rPr>
            </a:br>
            <a:r>
              <a:rPr lang="sr-Cyrl-R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ОШ“Вук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Караџић</a:t>
            </a:r>
            <a:r>
              <a:rPr lang="en-US" sz="2200" b="1" dirty="0" smtClean="0">
                <a:solidFill>
                  <a:srgbClr val="002060"/>
                </a:solidFill>
              </a:rPr>
              <a:t>“ </a:t>
            </a:r>
            <a:r>
              <a:rPr lang="en-US" sz="2200" b="1" dirty="0" err="1" smtClean="0">
                <a:solidFill>
                  <a:srgbClr val="002060"/>
                </a:solidFill>
              </a:rPr>
              <a:t>Врање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sr-Cyrl-RS" b="1" dirty="0">
                <a:solidFill>
                  <a:srgbClr val="002060"/>
                </a:solidFill>
              </a:rPr>
              <a:t/>
            </a:r>
            <a:br>
              <a:rPr lang="sr-Cyrl-RS" b="1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sr-Cyrl-CS" sz="1800" dirty="0" smtClean="0"/>
          </a:p>
          <a:p>
            <a:pPr>
              <a:buNone/>
            </a:pPr>
            <a:r>
              <a:rPr lang="sr-Cyrl-CS" sz="1800" dirty="0" smtClean="0"/>
              <a:t>     </a:t>
            </a:r>
            <a:r>
              <a:rPr lang="en-US" sz="45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r>
              <a:rPr lang="en-US" sz="4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правилника</a:t>
            </a:r>
            <a:endParaRPr lang="en-US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r-Cyrl-CS" sz="3100" dirty="0" smtClean="0"/>
          </a:p>
          <a:p>
            <a:pPr>
              <a:buNone/>
            </a:pPr>
            <a:r>
              <a:rPr lang="sr-Cyrl-CS" sz="4000" dirty="0" smtClean="0"/>
              <a:t>    </a:t>
            </a:r>
            <a:r>
              <a:rPr lang="en-US" sz="4000" dirty="0" err="1" smtClean="0"/>
              <a:t>Овим</a:t>
            </a:r>
            <a:r>
              <a:rPr lang="en-US" sz="4000" dirty="0" smtClean="0"/>
              <a:t> </a:t>
            </a:r>
            <a:r>
              <a:rPr lang="en-US" sz="4000" dirty="0" err="1" smtClean="0"/>
              <a:t>Прав</a:t>
            </a:r>
            <a:r>
              <a:rPr lang="sr-Cyrl-RS" sz="4000" dirty="0" smtClean="0"/>
              <a:t>и</a:t>
            </a:r>
            <a:r>
              <a:rPr lang="en-US" sz="4000" dirty="0" err="1" smtClean="0"/>
              <a:t>лником</a:t>
            </a:r>
            <a:r>
              <a:rPr lang="en-US" sz="4000" dirty="0" smtClean="0"/>
              <a:t> </a:t>
            </a:r>
            <a:r>
              <a:rPr lang="en-US" sz="4000" dirty="0" err="1"/>
              <a:t>ближе</a:t>
            </a:r>
            <a:r>
              <a:rPr lang="en-US" sz="4000" dirty="0"/>
              <a:t> </a:t>
            </a:r>
            <a:r>
              <a:rPr lang="en-US" sz="4000" dirty="0" err="1"/>
              <a:t>се</a:t>
            </a:r>
            <a:r>
              <a:rPr lang="en-US" sz="4000" dirty="0"/>
              <a:t> </a:t>
            </a:r>
            <a:r>
              <a:rPr lang="en-US" sz="4000" dirty="0" err="1"/>
              <a:t>уређује</a:t>
            </a:r>
            <a:r>
              <a:rPr lang="en-US" sz="4000" dirty="0"/>
              <a:t> </a:t>
            </a:r>
            <a:r>
              <a:rPr lang="en-US" sz="4000" dirty="0" err="1"/>
              <a:t>начин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који</a:t>
            </a:r>
            <a:r>
              <a:rPr lang="en-US" sz="4000" dirty="0"/>
              <a:t> </a:t>
            </a:r>
            <a:r>
              <a:rPr lang="en-US" sz="4000" dirty="0" err="1"/>
              <a:t>ученици</a:t>
            </a:r>
            <a:r>
              <a:rPr lang="en-US" sz="4000" dirty="0"/>
              <a:t> у </a:t>
            </a:r>
            <a:r>
              <a:rPr lang="en-US" sz="4000" dirty="0" err="1"/>
              <a:t>школи</a:t>
            </a:r>
            <a:r>
              <a:rPr lang="en-US" sz="4000" dirty="0"/>
              <a:t> </a:t>
            </a:r>
            <a:r>
              <a:rPr lang="en-US" sz="4000" dirty="0" err="1"/>
              <a:t>остварују</a:t>
            </a:r>
            <a:r>
              <a:rPr lang="en-US" sz="4000" dirty="0"/>
              <a:t> </a:t>
            </a:r>
            <a:r>
              <a:rPr lang="en-US" sz="4000" dirty="0" err="1"/>
              <a:t>своје</a:t>
            </a:r>
            <a:r>
              <a:rPr lang="en-US" sz="4000" dirty="0"/>
              <a:t> </a:t>
            </a:r>
            <a:r>
              <a:rPr lang="en-US" sz="4000" dirty="0" err="1"/>
              <a:t>право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учешће</a:t>
            </a:r>
            <a:r>
              <a:rPr lang="en-US" sz="4000" dirty="0"/>
              <a:t> у </a:t>
            </a:r>
            <a:r>
              <a:rPr lang="en-US" sz="4000" dirty="0" err="1"/>
              <a:t>доношењу</a:t>
            </a:r>
            <a:r>
              <a:rPr lang="en-US" sz="4000" dirty="0"/>
              <a:t> </a:t>
            </a:r>
            <a:r>
              <a:rPr lang="en-US" sz="4000" dirty="0" err="1"/>
              <a:t>одлука</a:t>
            </a:r>
            <a:r>
              <a:rPr lang="en-US" sz="4000" dirty="0"/>
              <a:t> </a:t>
            </a:r>
            <a:r>
              <a:rPr lang="en-US" sz="4000" dirty="0" err="1"/>
              <a:t>које</a:t>
            </a:r>
            <a:r>
              <a:rPr lang="en-US" sz="4000" dirty="0"/>
              <a:t> </a:t>
            </a:r>
            <a:r>
              <a:rPr lang="en-US" sz="4000" dirty="0" err="1"/>
              <a:t>их</a:t>
            </a:r>
            <a:r>
              <a:rPr lang="en-US" sz="4000" dirty="0"/>
              <a:t> </a:t>
            </a:r>
            <a:r>
              <a:rPr lang="en-US" sz="4000" dirty="0" err="1"/>
              <a:t>се</a:t>
            </a:r>
            <a:r>
              <a:rPr lang="en-US" sz="4000" dirty="0"/>
              <a:t> </a:t>
            </a:r>
            <a:r>
              <a:rPr lang="en-US" sz="4000" dirty="0" err="1"/>
              <a:t>тичу</a:t>
            </a:r>
            <a:r>
              <a:rPr lang="en-US" sz="4000" dirty="0"/>
              <a:t>, </a:t>
            </a:r>
            <a:r>
              <a:rPr lang="en-US" sz="4000" dirty="0" err="1"/>
              <a:t>појединачно</a:t>
            </a:r>
            <a:r>
              <a:rPr lang="en-US" sz="4000" dirty="0"/>
              <a:t> и </a:t>
            </a:r>
            <a:r>
              <a:rPr lang="en-US" sz="4000" dirty="0" err="1"/>
              <a:t>групно</a:t>
            </a:r>
            <a:r>
              <a:rPr lang="en-US" sz="4000" dirty="0"/>
              <a:t>, </a:t>
            </a:r>
            <a:r>
              <a:rPr lang="en-US" sz="4000" dirty="0" err="1"/>
              <a:t>oдносно</a:t>
            </a:r>
            <a:r>
              <a:rPr lang="en-US" sz="4000" dirty="0"/>
              <a:t> </a:t>
            </a:r>
            <a:r>
              <a:rPr lang="en-US" sz="4000" dirty="0" err="1"/>
              <a:t>кроз</a:t>
            </a:r>
            <a:r>
              <a:rPr lang="en-US" sz="4000" dirty="0"/>
              <a:t> </a:t>
            </a:r>
            <a:r>
              <a:rPr lang="en-US" sz="4000" dirty="0" err="1"/>
              <a:t>Ученички</a:t>
            </a:r>
            <a:r>
              <a:rPr lang="en-US" sz="4000" dirty="0"/>
              <a:t> </a:t>
            </a:r>
            <a:r>
              <a:rPr lang="en-US" sz="4000" dirty="0" err="1"/>
              <a:t>парламент</a:t>
            </a:r>
            <a:r>
              <a:rPr lang="en-US" sz="4000" dirty="0"/>
              <a:t>, </a:t>
            </a:r>
            <a:r>
              <a:rPr lang="en-US" sz="4000" dirty="0" err="1"/>
              <a:t>неформално</a:t>
            </a:r>
            <a:r>
              <a:rPr lang="en-US" sz="4000" dirty="0"/>
              <a:t> </a:t>
            </a:r>
            <a:r>
              <a:rPr lang="en-US" sz="4000" dirty="0" err="1"/>
              <a:t>или</a:t>
            </a:r>
            <a:r>
              <a:rPr lang="en-US" sz="4000" dirty="0"/>
              <a:t> у </a:t>
            </a:r>
            <a:r>
              <a:rPr lang="en-US" sz="4000" dirty="0" err="1"/>
              <a:t>поступку</a:t>
            </a:r>
            <a:r>
              <a:rPr lang="en-US" sz="4000" dirty="0"/>
              <a:t> </a:t>
            </a:r>
            <a:r>
              <a:rPr lang="en-US" sz="4000" dirty="0" err="1"/>
              <a:t>предвиђеном</a:t>
            </a:r>
            <a:r>
              <a:rPr lang="en-US" sz="4000" dirty="0"/>
              <a:t> </a:t>
            </a:r>
            <a:r>
              <a:rPr lang="en-US" sz="4000" dirty="0" err="1"/>
              <a:t>законом</a:t>
            </a:r>
            <a:r>
              <a:rPr lang="en-US" sz="4000" dirty="0"/>
              <a:t> </a:t>
            </a:r>
            <a:r>
              <a:rPr lang="en-US" sz="4000" dirty="0" err="1"/>
              <a:t>односно</a:t>
            </a:r>
            <a:r>
              <a:rPr lang="en-US" sz="4000" dirty="0"/>
              <a:t> </a:t>
            </a:r>
            <a:r>
              <a:rPr lang="en-US" sz="4000" dirty="0" err="1"/>
              <a:t>подзаконским</a:t>
            </a:r>
            <a:r>
              <a:rPr lang="en-US" sz="4000" dirty="0"/>
              <a:t> </a:t>
            </a:r>
            <a:r>
              <a:rPr lang="en-US" sz="4000" dirty="0" err="1"/>
              <a:t>актом</a:t>
            </a:r>
            <a:r>
              <a:rPr lang="en-US" sz="4000" dirty="0"/>
              <a:t>, у </a:t>
            </a:r>
            <a:r>
              <a:rPr lang="en-US" sz="4000" dirty="0" err="1"/>
              <a:t>циљу</a:t>
            </a:r>
            <a:r>
              <a:rPr lang="en-US" sz="4000" dirty="0"/>
              <a:t> </a:t>
            </a:r>
            <a:r>
              <a:rPr lang="en-US" sz="4000" dirty="0" err="1"/>
              <a:t>развоја</a:t>
            </a:r>
            <a:r>
              <a:rPr lang="en-US" sz="4000" dirty="0"/>
              <a:t> </a:t>
            </a:r>
            <a:r>
              <a:rPr lang="en-US" sz="4000" dirty="0" err="1"/>
              <a:t>свести</a:t>
            </a:r>
            <a:r>
              <a:rPr lang="en-US" sz="4000" dirty="0"/>
              <a:t> о </a:t>
            </a:r>
            <a:r>
              <a:rPr lang="en-US" sz="4000" dirty="0" err="1"/>
              <a:t>себи</a:t>
            </a:r>
            <a:r>
              <a:rPr lang="en-US" sz="4000" dirty="0"/>
              <a:t>, </a:t>
            </a:r>
            <a:r>
              <a:rPr lang="en-US" sz="4000" dirty="0" err="1"/>
              <a:t>самоиницијативе</a:t>
            </a:r>
            <a:r>
              <a:rPr lang="en-US" sz="4000" dirty="0"/>
              <a:t>, </a:t>
            </a:r>
            <a:r>
              <a:rPr lang="en-US" sz="4000" dirty="0" err="1"/>
              <a:t>способности</a:t>
            </a:r>
            <a:r>
              <a:rPr lang="en-US" sz="4000" dirty="0"/>
              <a:t> </a:t>
            </a:r>
            <a:r>
              <a:rPr lang="en-US" sz="4000" dirty="0" err="1"/>
              <a:t>самовредновања</a:t>
            </a:r>
            <a:r>
              <a:rPr lang="en-US" sz="4000" dirty="0"/>
              <a:t> и </a:t>
            </a:r>
            <a:r>
              <a:rPr lang="en-US" sz="4000" dirty="0" err="1"/>
              <a:t>изражавања</a:t>
            </a:r>
            <a:r>
              <a:rPr lang="en-US" sz="4000" dirty="0"/>
              <a:t> </a:t>
            </a:r>
            <a:r>
              <a:rPr lang="en-US" sz="4000" dirty="0" err="1"/>
              <a:t>свог</a:t>
            </a:r>
            <a:r>
              <a:rPr lang="en-US" sz="4000" dirty="0"/>
              <a:t> </a:t>
            </a:r>
            <a:r>
              <a:rPr lang="en-US" sz="4000" dirty="0" err="1"/>
              <a:t>мишљења</a:t>
            </a:r>
            <a:r>
              <a:rPr lang="en-US" sz="4000" dirty="0"/>
              <a:t>;</a:t>
            </a:r>
          </a:p>
          <a:p>
            <a:pPr>
              <a:buNone/>
            </a:pPr>
            <a:r>
              <a:rPr lang="sr-Cyrl-CS" sz="3100" dirty="0" smtClean="0"/>
              <a:t> </a:t>
            </a:r>
            <a:r>
              <a:rPr lang="sr-Cyrl-CS" sz="3600" dirty="0" smtClean="0"/>
              <a:t>На </a:t>
            </a:r>
            <a:r>
              <a:rPr lang="sr-Cyrl-CS" sz="3600" dirty="0"/>
              <a:t>основу Члана 119. став 1 тачка 1) а у складу са чланом 8, </a:t>
            </a:r>
            <a:r>
              <a:rPr lang="en-US" sz="3600" dirty="0"/>
              <a:t>79</a:t>
            </a:r>
            <a:r>
              <a:rPr lang="sr-Cyrl-CS" sz="3600" dirty="0"/>
              <a:t>. и 88. Закона о основама система образовања и </a:t>
            </a:r>
            <a:r>
              <a:rPr lang="sr-Cyrl-CS" sz="3600" i="1" dirty="0"/>
              <a:t>васпитања „Службени гласник РС“ број 88/2017, 27/2018-др.закон и 10/2019), </a:t>
            </a:r>
            <a:r>
              <a:rPr lang="sr-Cyrl-CS" sz="3600" dirty="0"/>
              <a:t>Школски одбор ОШ „Вук Караџић“ у Врању на седници одржаној 23. маја 2019. године доноси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 </a:t>
            </a:r>
          </a:p>
          <a:p>
            <a:endParaRPr lang="en-US" sz="3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en-US" sz="3100" b="1" dirty="0"/>
              <a:t>III. </a:t>
            </a:r>
            <a:r>
              <a:rPr lang="en-US" sz="3100" b="1" dirty="0" err="1"/>
              <a:t>Садржина</a:t>
            </a:r>
            <a:r>
              <a:rPr lang="en-US" sz="3100" b="1" dirty="0"/>
              <a:t> </a:t>
            </a:r>
            <a:r>
              <a:rPr lang="en-US" sz="3100" b="1" dirty="0" err="1"/>
              <a:t>права</a:t>
            </a:r>
            <a:r>
              <a:rPr lang="en-US" sz="3100" b="1" dirty="0"/>
              <a:t> </a:t>
            </a:r>
            <a:r>
              <a:rPr lang="en-US" sz="3100" b="1" dirty="0" err="1"/>
              <a:t>ученика</a:t>
            </a:r>
            <a:r>
              <a:rPr lang="en-US" sz="3100" b="1" dirty="0"/>
              <a:t> </a:t>
            </a:r>
            <a:r>
              <a:rPr lang="en-US" sz="3100" b="1" dirty="0" err="1"/>
              <a:t>на</a:t>
            </a:r>
            <a:r>
              <a:rPr lang="en-US" sz="3100" b="1" dirty="0"/>
              <a:t> </a:t>
            </a:r>
            <a:r>
              <a:rPr lang="en-US" sz="3100" b="1" dirty="0" err="1"/>
              <a:t>учешће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dirty="0" err="1" smtClean="0"/>
              <a:t>Члан</a:t>
            </a:r>
            <a:r>
              <a:rPr lang="en-US" sz="3100" b="1" dirty="0" smtClean="0"/>
              <a:t> 3.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sz="3000" dirty="0" err="1"/>
              <a:t>Ученици</a:t>
            </a:r>
            <a:r>
              <a:rPr lang="en-US" sz="3000" dirty="0"/>
              <a:t> </a:t>
            </a:r>
            <a:r>
              <a:rPr lang="en-US" sz="3000" dirty="0" err="1"/>
              <a:t>имају</a:t>
            </a:r>
            <a:r>
              <a:rPr lang="en-US" sz="3000" dirty="0"/>
              <a:t> </a:t>
            </a:r>
            <a:r>
              <a:rPr lang="en-US" sz="3000" dirty="0" err="1"/>
              <a:t>право</a:t>
            </a:r>
            <a:r>
              <a:rPr lang="en-US" sz="3000" dirty="0"/>
              <a:t> </a:t>
            </a:r>
            <a:r>
              <a:rPr lang="en-US" sz="3000" dirty="0" err="1"/>
              <a:t>да</a:t>
            </a:r>
            <a:r>
              <a:rPr lang="en-US" sz="3000" dirty="0"/>
              <a:t>  </a:t>
            </a:r>
            <a:r>
              <a:rPr lang="en-US" sz="3000" dirty="0" err="1"/>
              <a:t>искажу</a:t>
            </a:r>
            <a:r>
              <a:rPr lang="en-US" sz="3000" dirty="0"/>
              <a:t> </a:t>
            </a:r>
            <a:r>
              <a:rPr lang="en-US" sz="3000" dirty="0" err="1"/>
              <a:t>своје</a:t>
            </a:r>
            <a:r>
              <a:rPr lang="en-US" sz="3000" dirty="0"/>
              <a:t> </a:t>
            </a:r>
            <a:r>
              <a:rPr lang="en-US" sz="3000" dirty="0" err="1"/>
              <a:t>мишљење</a:t>
            </a:r>
            <a:r>
              <a:rPr lang="en-US" sz="3000" dirty="0"/>
              <a:t> у </a:t>
            </a:r>
            <a:r>
              <a:rPr lang="en-US" sz="3000" dirty="0" err="1"/>
              <a:t>поступцима</a:t>
            </a:r>
            <a:r>
              <a:rPr lang="en-US" sz="3000" dirty="0"/>
              <a:t> </a:t>
            </a:r>
            <a:r>
              <a:rPr lang="en-US" sz="3000" dirty="0" err="1"/>
              <a:t>доношења</a:t>
            </a:r>
            <a:r>
              <a:rPr lang="en-US" sz="3000" dirty="0"/>
              <a:t> </a:t>
            </a:r>
            <a:r>
              <a:rPr lang="en-US" sz="3000" dirty="0" err="1"/>
              <a:t>одлука</a:t>
            </a:r>
            <a:r>
              <a:rPr lang="en-US" sz="3000" dirty="0"/>
              <a:t> </a:t>
            </a:r>
            <a:r>
              <a:rPr lang="en-US" sz="3000" dirty="0" err="1"/>
              <a:t>које</a:t>
            </a:r>
            <a:r>
              <a:rPr lang="en-US" sz="3000" dirty="0"/>
              <a:t> </a:t>
            </a:r>
            <a:r>
              <a:rPr lang="en-US" sz="3000" dirty="0" err="1"/>
              <a:t>их</a:t>
            </a:r>
            <a:r>
              <a:rPr lang="en-US" sz="3000" dirty="0"/>
              <a:t> </a:t>
            </a:r>
            <a:r>
              <a:rPr lang="en-US" sz="3000" dirty="0" err="1"/>
              <a:t>се</a:t>
            </a:r>
            <a:r>
              <a:rPr lang="en-US" sz="3000" dirty="0"/>
              <a:t> </a:t>
            </a:r>
            <a:r>
              <a:rPr lang="en-US" sz="3000" dirty="0" err="1"/>
              <a:t>тичу</a:t>
            </a:r>
            <a:r>
              <a:rPr lang="en-US" sz="3000" dirty="0"/>
              <a:t>, и </a:t>
            </a:r>
            <a:r>
              <a:rPr lang="en-US" sz="3000" dirty="0" err="1"/>
              <a:t>да</a:t>
            </a:r>
            <a:r>
              <a:rPr lang="en-US" sz="3000" dirty="0"/>
              <a:t> </a:t>
            </a:r>
            <a:r>
              <a:rPr lang="en-US" sz="3000" dirty="0" err="1"/>
              <a:t>то</a:t>
            </a:r>
            <a:r>
              <a:rPr lang="en-US" sz="3000" dirty="0"/>
              <a:t> </a:t>
            </a:r>
            <a:r>
              <a:rPr lang="en-US" sz="3000" dirty="0" err="1"/>
              <a:t>мишљење</a:t>
            </a:r>
            <a:r>
              <a:rPr lang="en-US" sz="3000" dirty="0"/>
              <a:t> </a:t>
            </a:r>
            <a:r>
              <a:rPr lang="en-US" sz="3000" dirty="0" err="1"/>
              <a:t>буде</a:t>
            </a:r>
            <a:r>
              <a:rPr lang="en-US" sz="3000" dirty="0"/>
              <a:t> </a:t>
            </a:r>
            <a:r>
              <a:rPr lang="en-US" sz="3000" dirty="0" err="1"/>
              <a:t>узето</a:t>
            </a:r>
            <a:r>
              <a:rPr lang="en-US" sz="3000" dirty="0"/>
              <a:t> у </a:t>
            </a:r>
            <a:r>
              <a:rPr lang="en-US" sz="3000" dirty="0" err="1"/>
              <a:t>обзир</a:t>
            </a:r>
            <a:r>
              <a:rPr lang="en-US" sz="3000" dirty="0"/>
              <a:t> </a:t>
            </a:r>
            <a:r>
              <a:rPr lang="en-US" sz="3000" dirty="0" err="1"/>
              <a:t>односно</a:t>
            </a:r>
            <a:r>
              <a:rPr lang="en-US" sz="3000" dirty="0"/>
              <a:t> </a:t>
            </a:r>
            <a:r>
              <a:rPr lang="en-US" sz="3000" dirty="0" err="1"/>
              <a:t>да</a:t>
            </a:r>
            <a:r>
              <a:rPr lang="en-US" sz="3000" dirty="0"/>
              <a:t> </a:t>
            </a:r>
            <a:r>
              <a:rPr lang="en-US" sz="3000" dirty="0" err="1"/>
              <a:t>буде</a:t>
            </a:r>
            <a:r>
              <a:rPr lang="en-US" sz="3000" dirty="0"/>
              <a:t> </a:t>
            </a:r>
            <a:r>
              <a:rPr lang="en-US" sz="3000" dirty="0" err="1"/>
              <a:t>размотрено</a:t>
            </a:r>
            <a:r>
              <a:rPr lang="en-US" sz="3000" dirty="0"/>
              <a:t> </a:t>
            </a:r>
            <a:r>
              <a:rPr lang="en-US" sz="3000" dirty="0" err="1"/>
              <a:t>са</a:t>
            </a:r>
            <a:r>
              <a:rPr lang="en-US" sz="3000" dirty="0"/>
              <a:t> </a:t>
            </a:r>
            <a:r>
              <a:rPr lang="en-US" sz="3000" dirty="0" err="1"/>
              <a:t>озбиљношћу</a:t>
            </a:r>
            <a:r>
              <a:rPr lang="en-US" sz="3000" dirty="0"/>
              <a:t> и </a:t>
            </a:r>
            <a:r>
              <a:rPr lang="en-US" sz="3000" dirty="0" err="1"/>
              <a:t>уважавањем</a:t>
            </a:r>
            <a:r>
              <a:rPr lang="en-US" sz="3000" dirty="0"/>
              <a:t>, </a:t>
            </a:r>
            <a:r>
              <a:rPr lang="en-US" sz="3000" dirty="0" err="1"/>
              <a:t>односно</a:t>
            </a:r>
            <a:r>
              <a:rPr lang="en-US" sz="3000" dirty="0"/>
              <a:t> </a:t>
            </a:r>
            <a:r>
              <a:rPr lang="en-US" sz="3000" dirty="0" err="1"/>
              <a:t>да</a:t>
            </a:r>
            <a:r>
              <a:rPr lang="en-US" sz="3000" dirty="0"/>
              <a:t> </a:t>
            </a:r>
            <a:r>
              <a:rPr lang="en-US" sz="3000" dirty="0" err="1"/>
              <a:t>дају</a:t>
            </a:r>
            <a:r>
              <a:rPr lang="en-US" sz="3000" dirty="0"/>
              <a:t> </a:t>
            </a:r>
            <a:r>
              <a:rPr lang="en-US" sz="3000" dirty="0" err="1"/>
              <a:t>формално</a:t>
            </a:r>
            <a:r>
              <a:rPr lang="en-US" sz="3000" dirty="0"/>
              <a:t> </a:t>
            </a:r>
            <a:r>
              <a:rPr lang="en-US" sz="3000" dirty="0" err="1"/>
              <a:t>своју</a:t>
            </a:r>
            <a:r>
              <a:rPr lang="en-US" sz="3000" dirty="0"/>
              <a:t> </a:t>
            </a:r>
            <a:r>
              <a:rPr lang="en-US" sz="3000" dirty="0" err="1"/>
              <a:t>сагласност</a:t>
            </a:r>
            <a:r>
              <a:rPr lang="en-US" sz="3000" dirty="0"/>
              <a:t> </a:t>
            </a:r>
            <a:r>
              <a:rPr lang="en-US" sz="3000" dirty="0" err="1"/>
              <a:t>или</a:t>
            </a:r>
            <a:r>
              <a:rPr lang="en-US" sz="3000" dirty="0"/>
              <a:t> </a:t>
            </a:r>
            <a:r>
              <a:rPr lang="en-US" sz="3000" dirty="0" err="1"/>
              <a:t>предлог</a:t>
            </a:r>
            <a:r>
              <a:rPr lang="en-US" sz="3000" dirty="0"/>
              <a:t> у </a:t>
            </a:r>
            <a:r>
              <a:rPr lang="en-US" sz="3000" dirty="0" err="1"/>
              <a:t>подступку</a:t>
            </a:r>
            <a:r>
              <a:rPr lang="en-US" sz="3000" dirty="0"/>
              <a:t> </a:t>
            </a:r>
            <a:r>
              <a:rPr lang="en-US" sz="3000" dirty="0" err="1"/>
              <a:t>доношења</a:t>
            </a:r>
            <a:r>
              <a:rPr lang="en-US" sz="3000" dirty="0"/>
              <a:t> </a:t>
            </a:r>
            <a:r>
              <a:rPr lang="en-US" sz="3000" dirty="0" err="1"/>
              <a:t>одлука</a:t>
            </a:r>
            <a:r>
              <a:rPr lang="en-US" sz="3000" dirty="0"/>
              <a:t> </a:t>
            </a:r>
            <a:r>
              <a:rPr lang="en-US" sz="3000" dirty="0" err="1"/>
              <a:t>када</a:t>
            </a:r>
            <a:r>
              <a:rPr lang="en-US" sz="3000" dirty="0"/>
              <a:t> </a:t>
            </a:r>
            <a:r>
              <a:rPr lang="en-US" sz="3000" dirty="0" err="1"/>
              <a:t>је</a:t>
            </a:r>
            <a:r>
              <a:rPr lang="en-US" sz="3000" dirty="0"/>
              <a:t> </a:t>
            </a:r>
            <a:r>
              <a:rPr lang="en-US" sz="3000" dirty="0" err="1"/>
              <a:t>то</a:t>
            </a:r>
            <a:r>
              <a:rPr lang="en-US" sz="3000" dirty="0"/>
              <a:t> </a:t>
            </a:r>
            <a:r>
              <a:rPr lang="en-US" sz="3000" dirty="0" err="1"/>
              <a:t>предвиђено</a:t>
            </a:r>
            <a:r>
              <a:rPr lang="en-US" sz="3000" dirty="0"/>
              <a:t> </a:t>
            </a:r>
            <a:r>
              <a:rPr lang="en-US" sz="3000" dirty="0" err="1"/>
              <a:t>законом</a:t>
            </a:r>
            <a:r>
              <a:rPr lang="en-US" sz="3000" dirty="0"/>
              <a:t> </a:t>
            </a:r>
            <a:r>
              <a:rPr lang="en-US" sz="3000" dirty="0" err="1"/>
              <a:t>или</a:t>
            </a:r>
            <a:r>
              <a:rPr lang="en-US" sz="3000" dirty="0"/>
              <a:t> </a:t>
            </a:r>
            <a:r>
              <a:rPr lang="en-US" sz="3000" dirty="0" err="1"/>
              <a:t>подзаконским</a:t>
            </a:r>
            <a:r>
              <a:rPr lang="en-US" sz="3000" dirty="0"/>
              <a:t> </a:t>
            </a:r>
            <a:r>
              <a:rPr lang="en-US" sz="3000" dirty="0" err="1"/>
              <a:t>актом</a:t>
            </a:r>
            <a:r>
              <a:rPr lang="en-US" sz="3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dirty="0" smtClean="0"/>
              <a:t>Где наћи Правилнике?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58204" cy="42862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sr-Cyrl-RS" dirty="0" err="1" smtClean="0"/>
              <a:t>Н</a:t>
            </a:r>
            <a:r>
              <a:rPr lang="en-US" dirty="0" smtClean="0"/>
              <a:t>а </a:t>
            </a:r>
            <a:r>
              <a:rPr lang="en-US" dirty="0" err="1"/>
              <a:t>огласној</a:t>
            </a:r>
            <a:r>
              <a:rPr lang="en-US" dirty="0"/>
              <a:t> </a:t>
            </a:r>
            <a:r>
              <a:rPr lang="en-US" dirty="0" err="1"/>
              <a:t>табли</a:t>
            </a:r>
            <a:r>
              <a:rPr lang="en-US" dirty="0"/>
              <a:t> </a:t>
            </a:r>
            <a:r>
              <a:rPr lang="en-US" dirty="0" err="1" smtClean="0"/>
              <a:t>школе</a:t>
            </a:r>
            <a:r>
              <a:rPr lang="sr-Cyrl-RS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интернет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 smtClean="0"/>
              <a:t>школе</a:t>
            </a:r>
            <a:r>
              <a:rPr lang="sr-Cyrl-RS" dirty="0" smtClean="0"/>
              <a:t> :</a:t>
            </a:r>
          </a:p>
          <a:p>
            <a:endParaRPr lang="sr-Cyrl-RS" u="sng" dirty="0">
              <a:hlinkClick r:id="rId2"/>
            </a:endParaRPr>
          </a:p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://www.vukskola.edu.rs/index.php?section=13&amp;category=&amp;page=22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143932" cy="45545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Водич је настао као активност из Трогодишњег акционог плана креираног по примени Индикатора остварености права детета у образовању (Индекса), у оквиру пројекта „Образовање за права детета“. Пројекат у Врању реализује УГ „NEXUS - Врање“ у партнерству са ОШ „Јован Јовановић Змај“ и ОШ „Светозар Марековић“ преко Ужичког центра за права детета а уз финансијску подршку Песталоци дечје фондације.</a:t>
            </a:r>
          </a:p>
          <a:p>
            <a:endParaRPr lang="ru-RU" sz="2400" dirty="0" smtClean="0"/>
          </a:p>
          <a:p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14290"/>
            <a:ext cx="785818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3200" b="1" dirty="0" smtClean="0">
                <a:solidFill>
                  <a:srgbClr val="002060"/>
                </a:solidFill>
              </a:rPr>
              <a:t>Водич за одељењске старешине и</a:t>
            </a:r>
          </a:p>
          <a:p>
            <a:r>
              <a:rPr lang="sr-Cyrl-RS" sz="3200" b="1" dirty="0" smtClean="0">
                <a:solidFill>
                  <a:srgbClr val="002060"/>
                </a:solidFill>
              </a:rPr>
              <a:t>                          вршњачке едукторе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Садржај који је обухваћен Водичем настао је из потребе пружања подршке одељењским старешинама и вршњачким едукаторима у разумевању и примени :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Правилника о информисању </a:t>
            </a:r>
          </a:p>
          <a:p>
            <a:r>
              <a:rPr lang="ru-RU" sz="2800" dirty="0" smtClean="0"/>
              <a:t> Правилника о партиципацији ученика као и трансфер стечених вештина и знања на ученике различитих узраста у основној и средњој школи.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При осмишљавању Водича, радионице су примењиване у пракси и вођено је рачуна да могу бити реализоване за један или два школска часа у зависности од узраста ученикa и специфичности сваког одељења</a:t>
            </a:r>
            <a:r>
              <a:rPr lang="ru-RU" dirty="0" smtClean="0"/>
              <a:t>. </a:t>
            </a:r>
          </a:p>
          <a:p>
            <a:r>
              <a:rPr lang="ru-RU" sz="2800" u="sng" dirty="0" smtClean="0"/>
              <a:t>Добит од овако реализованих часова одељењског старешине је вишестука:</a:t>
            </a:r>
          </a:p>
          <a:p>
            <a:r>
              <a:rPr lang="ru-RU" dirty="0" smtClean="0"/>
              <a:t>-ово је могућност да ученици у одељењу буду информисани о својим правима и стекну вештине партиципације у свим областима живота и рада школе;</a:t>
            </a:r>
          </a:p>
          <a:p>
            <a:r>
              <a:rPr lang="ru-RU" dirty="0" smtClean="0"/>
              <a:t> вршњачки едукатори уче и примењују стечена знања и вештине; </a:t>
            </a:r>
          </a:p>
          <a:p>
            <a:r>
              <a:rPr lang="ru-RU" dirty="0" smtClean="0"/>
              <a:t>одељењске старешине имају прилику да потврде и развијају компетенције у области права детета.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693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Правилник о информисању ученика   Правилник и учешћу ученика  у доношењу одлука      Водич за одељењске старешине и вршњачке едукторе презентацију припремила:Јелена Здравковић</vt:lpstr>
      <vt:lpstr> Правилник  о  информисању  ученика у  ОШ“Вук Караџић“ Врање </vt:lpstr>
      <vt:lpstr>Учитељи и одељењске старешине</vt:lpstr>
      <vt:lpstr> Правилник и учешћу ученика у доношењу одлука  ОШ“Вук Караџић“ Врање  </vt:lpstr>
      <vt:lpstr> III. Садржина права ученика на учешће Члан 3.  </vt:lpstr>
      <vt:lpstr>Где наћи Правилнике?</vt:lpstr>
      <vt:lpstr>Slide 7</vt:lpstr>
      <vt:lpstr>Slide 8</vt:lpstr>
      <vt:lpstr>Slide 9</vt:lpstr>
      <vt:lpstr>СЦЕНАРИЈА ЗА РАДИОНИЦЕ:</vt:lpstr>
      <vt:lpstr>Где наћи Водич:</vt:lpstr>
      <vt:lpstr>Slide 12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Правилник и учешћу ученика доношењу одлука   Правилник о информисању ученика      Водич за одељењске старешине и вршњачке едукторе</dc:title>
  <dc:creator>Korisnik</dc:creator>
  <cp:lastModifiedBy>Jelena</cp:lastModifiedBy>
  <cp:revision>16</cp:revision>
  <dcterms:created xsi:type="dcterms:W3CDTF">2020-11-03T08:02:32Z</dcterms:created>
  <dcterms:modified xsi:type="dcterms:W3CDTF">2022-12-31T08:50:23Z</dcterms:modified>
</cp:coreProperties>
</file>